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30681-F859-4437-A715-48967AF723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879DC7-6EFE-4EDB-89EE-1B7910807A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0C2DC7-5AF5-4636-86F3-288161FCF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FC44-5135-4C7B-A872-79235D1EFC1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74D60-C377-4096-8F4E-61ED4B0A7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25B9BA-DFC8-4C3A-9DA7-C8FFFCCC9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1602B-B950-4463-9347-2AE24F514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07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A1477-6740-453B-86EA-C6E9A6FD6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099137-08CF-4781-AF14-531D81AB0C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BC2A3-9DC9-4530-B031-C682873ED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FC44-5135-4C7B-A872-79235D1EFC1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3E81E-C3E5-4115-9904-4783D5349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F62DDC-B260-4F2E-BD42-CD70CB574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1602B-B950-4463-9347-2AE24F514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5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1F87FD-E1A8-473B-87DD-12CFCB4822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99FEAE-312A-43FE-9BF9-DB42DEA98C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74525-6894-44CE-82DE-ACDE2D0FD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FC44-5135-4C7B-A872-79235D1EFC1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24EC2-7873-4052-9866-6EB85C3F7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1B03A-F682-49CE-A1FB-3C94BD5CD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1602B-B950-4463-9347-2AE24F514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676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FD882-55A7-484D-A597-E10A4A6F4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E6D54-7745-45D6-A848-BB2E5FBA6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41891-0E8B-4D2C-B38E-D4E45A65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FC44-5135-4C7B-A872-79235D1EFC1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6AE4A-5CF0-4529-A983-20BA5C34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3429F-7668-4052-AF3D-3C619FAA2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1602B-B950-4463-9347-2AE24F514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399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0EF88-88F5-48E4-AD30-C4F9ABF15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C3FE72-9A15-44DC-B599-FD7E7C810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CA26B-F351-42D7-A6C4-C6BE33DE8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FC44-5135-4C7B-A872-79235D1EFC1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B04367-9243-47CB-879E-03A562510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E632CA-CCD2-4F05-B522-6D5C7D1F4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1602B-B950-4463-9347-2AE24F514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248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AA17B-FA6B-435B-A652-EF9DDBA3B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E0552-A436-47EA-917D-196E949E28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4B6829-C323-4DD9-82F8-7F8DC6C821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34FA88-C03E-450B-A8C5-C90F42ADA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FC44-5135-4C7B-A872-79235D1EFC1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81C5A5-D3A9-4FC2-BE8D-1C1293463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9C1727-7599-4799-8054-49805E196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1602B-B950-4463-9347-2AE24F514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36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DB89F-1479-4F6D-B33D-CBF66920B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97DBD9-139D-4506-850A-7EBEBFB6CB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C8D55B-AD8A-48F2-8BA2-0CB3AD34B3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F7F788-300A-4233-A0D4-D24642E6CA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8CDECA-5891-40B5-8677-87F62C19C6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ACFAFB-4ED8-4ED5-A737-E22DF49E5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FC44-5135-4C7B-A872-79235D1EFC1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841F5D-F8C1-4CF5-9229-D26207071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0C700F-1394-46FA-9217-E9E8C397D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1602B-B950-4463-9347-2AE24F514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69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2528C-E818-42DB-A9C1-826EFFB5C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DEB873-F57D-414E-A131-BF6108749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FC44-5135-4C7B-A872-79235D1EFC1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8C9275-00A9-46C9-A73C-4DD025F40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D426AF-7F16-477E-A852-216840E5D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1602B-B950-4463-9347-2AE24F514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946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A43BF0-6589-4EA3-8793-FC6CC8A05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FC44-5135-4C7B-A872-79235D1EFC1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61DE1C-FB60-4B1F-8F07-A9B5A7C22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4CBE87-43B6-4186-8B04-08243D5E3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1602B-B950-4463-9347-2AE24F514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20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2B51E-84D6-4401-8F66-41DDFEB68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96676C-B24A-4075-971C-BC070066D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878081-7ED3-4E6F-AE37-EAD20EF8D5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FAE965-2224-43A8-8942-C9F4944FE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FC44-5135-4C7B-A872-79235D1EFC1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C718B5-77D1-46DE-AFE6-C8B65C434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9E09B-837D-45A8-90B3-420C14877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1602B-B950-4463-9347-2AE24F514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595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ADBDA-48D9-4DA6-B0BA-8EBEE4743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199002-B3FD-4B79-8105-06303A1956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C97789-A816-4B91-9EC0-2CAB3F7601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D558CE-429D-4558-A7DD-D8D1D1760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FC44-5135-4C7B-A872-79235D1EFC1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F14B4C-86AD-4B5D-B1A7-C4F11B294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41F116-7930-4189-9436-9C435A700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1602B-B950-4463-9347-2AE24F514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605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DCF1DB-4688-43D0-9A76-8941824CE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D13B8C-F685-4DAB-8CF8-9B2A6ECC8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DE6BC-AFBE-4455-A0B9-B4C5F87961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5FC44-5135-4C7B-A872-79235D1EFC1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9600F-0749-4716-9E9A-676221D0FF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605669-EC3C-4D51-8F28-C386B57201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1602B-B950-4463-9347-2AE24F514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21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2846241-BEE4-4278-A038-EC8235E2A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650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NSF 487, Electronic Products Sustainability Standard – Corporate Common Criteria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0DC32CB-74B4-4744-B581-38A18C0A2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2625"/>
            <a:ext cx="10515600" cy="4224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800" dirty="0"/>
              <a:t>~ 15 to 20 corporate environmental and social criteria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Responsible end-of-life management</a:t>
            </a:r>
            <a:endParaRPr lang="en-US" dirty="0">
              <a:effectLst/>
            </a:endParaRPr>
          </a:p>
          <a:p>
            <a:pPr lvl="0"/>
            <a:r>
              <a:rPr lang="en-US" dirty="0"/>
              <a:t>Manufacturing chemicals</a:t>
            </a:r>
            <a:endParaRPr lang="en-US" dirty="0">
              <a:effectLst/>
            </a:endParaRPr>
          </a:p>
          <a:p>
            <a:pPr lvl="0"/>
            <a:r>
              <a:rPr lang="en-US" dirty="0"/>
              <a:t>Environmental managements systems</a:t>
            </a:r>
            <a:endParaRPr lang="en-US" dirty="0">
              <a:effectLst/>
            </a:endParaRPr>
          </a:p>
          <a:p>
            <a:pPr lvl="0"/>
            <a:r>
              <a:rPr lang="en-US" dirty="0"/>
              <a:t>Corporate reporting and public disclosure </a:t>
            </a:r>
            <a:endParaRPr lang="en-US" dirty="0">
              <a:effectLst/>
            </a:endParaRPr>
          </a:p>
          <a:p>
            <a:pPr lvl="0"/>
            <a:r>
              <a:rPr lang="en-US" dirty="0"/>
              <a:t>Responsible mineral sourcing (conflict minerals)</a:t>
            </a:r>
            <a:endParaRPr lang="en-US" dirty="0">
              <a:effectLst/>
            </a:endParaRPr>
          </a:p>
          <a:p>
            <a:pPr lvl="0"/>
            <a:r>
              <a:rPr lang="en-US" dirty="0"/>
              <a:t>Corporate social responsibility</a:t>
            </a:r>
            <a:endParaRPr lang="en-US" dirty="0">
              <a:effectLst/>
            </a:endParaRPr>
          </a:p>
          <a:p>
            <a:pPr lvl="0"/>
            <a:r>
              <a:rPr lang="en-US" dirty="0"/>
              <a:t>Energy management &amp; renewable energy</a:t>
            </a:r>
            <a:endParaRPr lang="en-US" dirty="0">
              <a:effectLst/>
            </a:endParaRPr>
          </a:p>
          <a:p>
            <a:pPr lvl="0"/>
            <a:r>
              <a:rPr lang="en-US" dirty="0"/>
              <a:t>Life cycle assessments &amp; carbon </a:t>
            </a:r>
            <a:r>
              <a:rPr lang="en-US" dirty="0" err="1"/>
              <a:t>footprinting</a:t>
            </a:r>
            <a:endParaRPr lang="en-US" dirty="0">
              <a:effectLst/>
            </a:endParaRPr>
          </a:p>
          <a:p>
            <a:pPr lvl="0"/>
            <a:r>
              <a:rPr lang="en-US" dirty="0"/>
              <a:t>Product transportation</a:t>
            </a:r>
            <a:endParaRPr lang="en-US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571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ACF7219-20A7-4C05-808B-6DAFD64ACC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783168"/>
              </p:ext>
            </p:extLst>
          </p:nvPr>
        </p:nvGraphicFramePr>
        <p:xfrm>
          <a:off x="990599" y="1483677"/>
          <a:ext cx="9039225" cy="4850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8461">
                  <a:extLst>
                    <a:ext uri="{9D8B030D-6E8A-4147-A177-3AD203B41FA5}">
                      <a16:colId xmlns:a16="http://schemas.microsoft.com/office/drawing/2014/main" val="159110087"/>
                    </a:ext>
                  </a:extLst>
                </a:gridCol>
                <a:gridCol w="3110764">
                  <a:extLst>
                    <a:ext uri="{9D8B030D-6E8A-4147-A177-3AD203B41FA5}">
                      <a16:colId xmlns:a16="http://schemas.microsoft.com/office/drawing/2014/main" val="1471096718"/>
                    </a:ext>
                  </a:extLst>
                </a:gridCol>
              </a:tblGrid>
              <a:tr h="40143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Schedule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0087602"/>
                  </a:ext>
                </a:extLst>
              </a:tr>
              <a:tr h="40143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Call for Participation on NSF Joint Committee (JC)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</a:rPr>
                        <a:t>May 2019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04987842"/>
                  </a:ext>
                </a:extLst>
              </a:tr>
              <a:tr h="40143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JC Kick Off calls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</a:rPr>
                        <a:t>July &amp; August 2019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53906056"/>
                  </a:ext>
                </a:extLst>
              </a:tr>
              <a:tr h="40143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Face-to face meeting (2 - 3 days)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</a:rPr>
                        <a:t>September 2019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04787910"/>
                  </a:ext>
                </a:extLst>
              </a:tr>
              <a:tr h="40143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JC conference calls &amp; Small ad hoc groups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</a:rPr>
                        <a:t>October 2019 - March, 2020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21480788"/>
                  </a:ext>
                </a:extLst>
              </a:tr>
              <a:tr h="123756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Ballot (30 days)/ANSI public comment (NSF 45 days) 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Responses to ballot and public comments 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Address negative votes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Possible F2F in May, if needed to address comments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</a:rPr>
                        <a:t>April - May 2020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35673781"/>
                  </a:ext>
                </a:extLst>
              </a:tr>
              <a:tr h="40143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Ballot recirculation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</a:rPr>
                        <a:t>July 2020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5978923"/>
                  </a:ext>
                </a:extLst>
              </a:tr>
              <a:tr h="40143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Approved via balloting (assuming 2 ballot rounds)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</a:rPr>
                        <a:t>August 2020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80622775"/>
                  </a:ext>
                </a:extLst>
              </a:tr>
              <a:tr h="40143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SDO approval &amp; publishing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</a:rPr>
                        <a:t>October 2020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9312951"/>
                  </a:ext>
                </a:extLst>
              </a:tr>
              <a:tr h="40143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Total Timeline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>
                          <a:effectLst/>
                        </a:rPr>
                        <a:t>~17 months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1614924"/>
                  </a:ext>
                </a:extLst>
              </a:tr>
            </a:tbl>
          </a:graphicData>
        </a:graphic>
      </p:graphicFrame>
      <p:sp>
        <p:nvSpPr>
          <p:cNvPr id="6" name="Title 3">
            <a:extLst>
              <a:ext uri="{FF2B5EF4-FFF2-40B4-BE49-F238E27FC236}">
                <a16:creationId xmlns:a16="http://schemas.microsoft.com/office/drawing/2014/main" id="{5FB982D9-56E8-4709-A17E-587DE720C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650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NSF 487 Timeline</a:t>
            </a:r>
          </a:p>
        </p:txBody>
      </p:sp>
    </p:spTree>
    <p:extLst>
      <p:ext uri="{BB962C8B-B14F-4D97-AF65-F5344CB8AC3E}">
        <p14:creationId xmlns:p14="http://schemas.microsoft.com/office/powerpoint/2010/main" val="480535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168</Words>
  <Application>Microsoft Office PowerPoint</Application>
  <PresentationFormat>Widescreen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Office Theme</vt:lpstr>
      <vt:lpstr>NSF 487, Electronic Products Sustainability Standard – Corporate Common Criteria</vt:lpstr>
      <vt:lpstr>NSF 487 Timeline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Scope of NSF 487</dc:title>
  <dc:creator>Patty Dillon</dc:creator>
  <cp:lastModifiedBy>Patty Dillon</cp:lastModifiedBy>
  <cp:revision>4</cp:revision>
  <dcterms:created xsi:type="dcterms:W3CDTF">2019-03-18T23:47:25Z</dcterms:created>
  <dcterms:modified xsi:type="dcterms:W3CDTF">2019-03-19T16:46:16Z</dcterms:modified>
</cp:coreProperties>
</file>